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70" r:id="rId6"/>
    <p:sldId id="273" r:id="rId7"/>
    <p:sldId id="274" r:id="rId8"/>
    <p:sldId id="275" r:id="rId9"/>
    <p:sldId id="276" r:id="rId10"/>
    <p:sldId id="277" r:id="rId11"/>
    <p:sldId id="278" r:id="rId12"/>
    <p:sldId id="279" r:id="rId13"/>
    <p:sldId id="280" r:id="rId14"/>
    <p:sldId id="281" r:id="rId15"/>
    <p:sldId id="282" r:id="rId16"/>
    <p:sldId id="260" r:id="rId17"/>
    <p:sldId id="262" r:id="rId18"/>
    <p:sldId id="263" r:id="rId19"/>
    <p:sldId id="264" r:id="rId20"/>
    <p:sldId id="265" r:id="rId21"/>
    <p:sldId id="266" r:id="rId22"/>
    <p:sldId id="267" r:id="rId23"/>
    <p:sldId id="268" r:id="rId24"/>
    <p:sldId id="269" r:id="rId25"/>
    <p:sldId id="272" r:id="rId26"/>
    <p:sldId id="27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45" d="100"/>
          <a:sy n="45" d="100"/>
        </p:scale>
        <p:origin x="-17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CE38E4D-051A-41E1-86A4-E56916468FD0}" type="datetimeFigureOut">
              <a:rPr lang="en-US" smtClean="0"/>
              <a:t>11/30/16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86BB73A-582F-4420-9A14-CB10A2B2E5E8}"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11/30/16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11/30/16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11/30/16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CE38E4D-051A-41E1-86A4-E56916468FD0}" type="datetimeFigureOut">
              <a:rPr lang="en-US" smtClean="0"/>
              <a:t>11/30/16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CE38E4D-051A-41E1-86A4-E56916468FD0}" type="datetimeFigureOut">
              <a:rPr lang="en-US" smtClean="0"/>
              <a:t>11/30/16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886BB73A-582F-4420-9A14-CB10A2B2E5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ondersofthesouth.weebly.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hyperlink" Target="https://www.penguinwatch.org" TargetMode="External"/><Relationship Id="rId4" Type="http://schemas.openxmlformats.org/officeDocument/2006/relationships/hyperlink" Target="http://www.sea-scanner.com/schiffsposition.php?schiff=Seabourn+Quest" TargetMode="External"/><Relationship Id="rId1" Type="http://schemas.openxmlformats.org/officeDocument/2006/relationships/slideLayout" Target="../slideLayouts/slideLayout2.xml"/><Relationship Id="rId2" Type="http://schemas.openxmlformats.org/officeDocument/2006/relationships/hyperlink" Target="http://www.wondersofthesouth.weebl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ondersofthesouth.weebl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Joining the Journey South to Patagonia and Antarctica</a:t>
            </a:r>
            <a:endParaRPr lang="en-US" dirty="0"/>
          </a:p>
        </p:txBody>
      </p:sp>
      <p:sp>
        <p:nvSpPr>
          <p:cNvPr id="3" name="Subtitle 2"/>
          <p:cNvSpPr>
            <a:spLocks noGrp="1"/>
          </p:cNvSpPr>
          <p:nvPr>
            <p:ph type="subTitle" idx="1"/>
          </p:nvPr>
        </p:nvSpPr>
        <p:spPr/>
        <p:txBody>
          <a:bodyPr/>
          <a:lstStyle/>
          <a:p>
            <a:r>
              <a:rPr lang="en-US" dirty="0" smtClean="0"/>
              <a:t>Bach School Community on a Virtual Journey</a:t>
            </a:r>
            <a:endParaRPr lang="en-US" dirty="0"/>
          </a:p>
        </p:txBody>
      </p:sp>
    </p:spTree>
    <p:extLst>
      <p:ext uri="{BB962C8B-B14F-4D97-AF65-F5344CB8AC3E}">
        <p14:creationId xmlns:p14="http://schemas.microsoft.com/office/powerpoint/2010/main" val="1437028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5175" y="889844"/>
            <a:ext cx="7612064" cy="5363038"/>
          </a:xfrm>
        </p:spPr>
        <p:txBody>
          <a:bodyPr/>
          <a:lstStyle/>
          <a:p>
            <a:r>
              <a:rPr lang="en-US" dirty="0" smtClean="0"/>
              <a:t>       </a:t>
            </a:r>
            <a:endParaRPr lang="en-US" dirty="0"/>
          </a:p>
        </p:txBody>
      </p:sp>
      <p:sp>
        <p:nvSpPr>
          <p:cNvPr id="4" name="Rectangle 3"/>
          <p:cNvSpPr/>
          <p:nvPr/>
        </p:nvSpPr>
        <p:spPr>
          <a:xfrm>
            <a:off x="765175" y="889843"/>
            <a:ext cx="7612064" cy="4893647"/>
          </a:xfrm>
          <a:prstGeom prst="rect">
            <a:avLst/>
          </a:prstGeom>
        </p:spPr>
        <p:txBody>
          <a:bodyPr wrap="square" numCol="1">
            <a:spAutoFit/>
          </a:bodyPr>
          <a:lstStyle/>
          <a:p>
            <a:r>
              <a:rPr lang="en-US" sz="2400" dirty="0">
                <a:solidFill>
                  <a:schemeClr val="bg1"/>
                </a:solidFill>
              </a:rPr>
              <a:t>December 22 – This is your last day of school for awhile. While you are on break, Mrs. Gleason will be sailing to Antarctica. This is the perfect time to stamp your passport with an Antarctica Sticker!  Maybe you can even circle the Antarctic Peninsula, where </a:t>
            </a:r>
            <a:r>
              <a:rPr lang="en-US" sz="2400" dirty="0" err="1">
                <a:solidFill>
                  <a:schemeClr val="bg1"/>
                </a:solidFill>
              </a:rPr>
              <a:t>Mrs</a:t>
            </a:r>
            <a:r>
              <a:rPr lang="en-US" sz="2400" dirty="0">
                <a:solidFill>
                  <a:schemeClr val="bg1"/>
                </a:solidFill>
              </a:rPr>
              <a:t> Gleason will be spending a week. She will be seeing lots of penguins there. Penguins are flightless birds that live south of the equator. Would you like to draw a penguin in your passport? Mrs. Gleason will be taking pictures of the flags you designed for Antarctica while she is there. You are welcome to design another flag in your passport! Get out your pencil. Draw a line from Chile to the Antarctic Peninsula on the world </a:t>
            </a:r>
            <a:r>
              <a:rPr lang="en-US" dirty="0">
                <a:solidFill>
                  <a:schemeClr val="bg1"/>
                </a:solidFill>
              </a:rPr>
              <a:t>map!</a:t>
            </a:r>
          </a:p>
        </p:txBody>
      </p:sp>
    </p:spTree>
    <p:extLst>
      <p:ext uri="{BB962C8B-B14F-4D97-AF65-F5344CB8AC3E}">
        <p14:creationId xmlns:p14="http://schemas.microsoft.com/office/powerpoint/2010/main" val="3360189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effectLst/>
              </a:rPr>
              <a:t>January 9 – A lot happened while you were gone! Mrs. Gleason is now in the ship off the coast of Argentina in the middle of the Atlantic Ocean. It is time for another South America sticker in your passport – and now you can color in the country of Argentina. She is far out at sea, and seeing a lot of sea birds. Draw a picture of a sea bird, like a petrel or an albatross or a cormorant in your passport. Maybe you also want to put a </a:t>
            </a:r>
            <a:r>
              <a:rPr lang="en-US" dirty="0" smtClean="0">
                <a:effectLst/>
              </a:rPr>
              <a:t>person sticker in your passport. Mrs. Gleason is in the middle of the ocean right now and would like some company! Keep tracking the journey on your world map!</a:t>
            </a:r>
          </a:p>
          <a:p>
            <a:r>
              <a:rPr lang="en-US" dirty="0" smtClean="0">
                <a:effectLst/>
              </a:rPr>
              <a:t>Blog Updates: </a:t>
            </a:r>
            <a:r>
              <a:rPr lang="en-US" dirty="0" smtClean="0">
                <a:effectLst/>
                <a:hlinkClick r:id="rId2"/>
              </a:rPr>
              <a:t>www.wondersofthesouth.weebly.com</a:t>
            </a:r>
            <a:endParaRPr lang="en-US" dirty="0" smtClean="0">
              <a:effectLst/>
            </a:endParaRPr>
          </a:p>
          <a:p>
            <a:endParaRPr lang="en-US" dirty="0"/>
          </a:p>
        </p:txBody>
      </p:sp>
    </p:spTree>
    <p:extLst>
      <p:ext uri="{BB962C8B-B14F-4D97-AF65-F5344CB8AC3E}">
        <p14:creationId xmlns:p14="http://schemas.microsoft.com/office/powerpoint/2010/main" val="4399209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87778" y="2623951"/>
            <a:ext cx="7389461" cy="3785652"/>
          </a:xfrm>
          <a:prstGeom prst="rect">
            <a:avLst/>
          </a:prstGeom>
        </p:spPr>
        <p:txBody>
          <a:bodyPr wrap="square">
            <a:spAutoFit/>
          </a:bodyPr>
          <a:lstStyle/>
          <a:p>
            <a:r>
              <a:rPr lang="en-US" sz="2400" dirty="0">
                <a:solidFill>
                  <a:srgbClr val="FFFFFF"/>
                </a:solidFill>
              </a:rPr>
              <a:t>January 10 – We have been eating delicious food on the ship! Because Chile is a long country bordering the ocean, traditional food of Chile is seafood: fish and clams and shrimp.  Argentina has a lot of area for farming, so a traditional dish of Argentina is beef barbeque called Asada, and a drink made out of herbs and drunk from a gourd – called a  mate (</a:t>
            </a:r>
            <a:r>
              <a:rPr lang="en-US" sz="2400" dirty="0" err="1">
                <a:solidFill>
                  <a:srgbClr val="FFFFFF"/>
                </a:solidFill>
              </a:rPr>
              <a:t>mahtay</a:t>
            </a:r>
            <a:r>
              <a:rPr lang="en-US" sz="2400" dirty="0">
                <a:solidFill>
                  <a:srgbClr val="FFFFFF"/>
                </a:solidFill>
              </a:rPr>
              <a:t>). You can use your imagination to draw what kind of meal you would eat if you were in one of these countries.</a:t>
            </a:r>
          </a:p>
        </p:txBody>
      </p:sp>
    </p:spTree>
    <p:extLst>
      <p:ext uri="{BB962C8B-B14F-4D97-AF65-F5344CB8AC3E}">
        <p14:creationId xmlns:p14="http://schemas.microsoft.com/office/powerpoint/2010/main" val="34892677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January 11 – We are approaching the end of the cruise. Mrs. Gleason has taken lots of pictures and will share pictures with you when she gets back. Draw a picture in your passport of what you would expect to see in her pictures, or write some interesting facts you have learned about the southern  hemisphere.</a:t>
            </a:r>
          </a:p>
          <a:p>
            <a:endParaRPr lang="en-US" dirty="0"/>
          </a:p>
        </p:txBody>
      </p:sp>
    </p:spTree>
    <p:extLst>
      <p:ext uri="{BB962C8B-B14F-4D97-AF65-F5344CB8AC3E}">
        <p14:creationId xmlns:p14="http://schemas.microsoft.com/office/powerpoint/2010/main" val="1265417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January 12 – Mrs. Gleason is coming into a port today and has to go through customs. She is entering Uruguay. You can label that country on your map of South America. Go ahead and stamp your passport with passport stamps – but save some stamps! </a:t>
            </a:r>
          </a:p>
          <a:p>
            <a:endParaRPr lang="en-US" dirty="0"/>
          </a:p>
        </p:txBody>
      </p:sp>
    </p:spTree>
    <p:extLst>
      <p:ext uri="{BB962C8B-B14F-4D97-AF65-F5344CB8AC3E}">
        <p14:creationId xmlns:p14="http://schemas.microsoft.com/office/powerpoint/2010/main" val="16586041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January 13 – It feels strange to get off the ship after so long. Mrs. Gleason is back on land and took a bus back to Argentina, and had to go through customs </a:t>
            </a:r>
            <a:r>
              <a:rPr lang="en-US" dirty="0" smtClean="0">
                <a:effectLst/>
              </a:rPr>
              <a:t>again. </a:t>
            </a:r>
            <a:r>
              <a:rPr lang="en-US" dirty="0">
                <a:effectLst/>
              </a:rPr>
              <a:t>More passport stamps! Later today she is flying back to the United States and will have her passport stamped yet again. Can you finish tracing where we have travelled together? </a:t>
            </a:r>
            <a:endParaRPr lang="en-US" dirty="0">
              <a:effectLst/>
            </a:endParaRPr>
          </a:p>
          <a:p>
            <a:r>
              <a:rPr lang="en-US" dirty="0" smtClean="0">
                <a:effectLst/>
              </a:rPr>
              <a:t>What were your favorite parts of our trip together? Write a sentence or more about a place you would like to travel.</a:t>
            </a:r>
            <a:endParaRPr lang="en-US" dirty="0">
              <a:effectLst/>
            </a:endParaRPr>
          </a:p>
          <a:p>
            <a:endParaRPr lang="en-US" dirty="0"/>
          </a:p>
        </p:txBody>
      </p:sp>
    </p:spTree>
    <p:extLst>
      <p:ext uri="{BB962C8B-B14F-4D97-AF65-F5344CB8AC3E}">
        <p14:creationId xmlns:p14="http://schemas.microsoft.com/office/powerpoint/2010/main" val="27675790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55.JPG"/>
          <p:cNvPicPr>
            <a:picLocks noGrp="1" noChangeAspect="1"/>
          </p:cNvPicPr>
          <p:nvPr>
            <p:ph idx="1"/>
          </p:nvPr>
        </p:nvPicPr>
        <p:blipFill>
          <a:blip r:embed="rId2">
            <a:extLst>
              <a:ext uri="{28A0092B-C50C-407E-A947-70E740481C1C}">
                <a14:useLocalDpi xmlns:a14="http://schemas.microsoft.com/office/drawing/2010/main" val="0"/>
              </a:ext>
            </a:extLst>
          </a:blip>
          <a:srcRect t="13365" b="13365"/>
          <a:stretch>
            <a:fillRect/>
          </a:stretch>
        </p:blipFill>
        <p:spPr>
          <a:xfrm rot="10800000">
            <a:off x="765175" y="2070846"/>
            <a:ext cx="7612064" cy="4182035"/>
          </a:xfrm>
        </p:spPr>
      </p:pic>
    </p:spTree>
    <p:extLst>
      <p:ext uri="{BB962C8B-B14F-4D97-AF65-F5344CB8AC3E}">
        <p14:creationId xmlns:p14="http://schemas.microsoft.com/office/powerpoint/2010/main" val="1916390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56.JPG"/>
          <p:cNvPicPr>
            <a:picLocks noGrp="1" noChangeAspect="1"/>
          </p:cNvPicPr>
          <p:nvPr>
            <p:ph idx="1"/>
          </p:nvPr>
        </p:nvPicPr>
        <p:blipFill>
          <a:blip r:embed="rId2">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14642000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58.JPG"/>
          <p:cNvPicPr>
            <a:picLocks noGrp="1" noChangeAspect="1"/>
          </p:cNvPicPr>
          <p:nvPr>
            <p:ph idx="1"/>
          </p:nvPr>
        </p:nvPicPr>
        <p:blipFill>
          <a:blip r:embed="rId2">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24932937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59.JPG"/>
          <p:cNvPicPr>
            <a:picLocks noGrp="1" noChangeAspect="1"/>
          </p:cNvPicPr>
          <p:nvPr>
            <p:ph idx="1"/>
          </p:nvPr>
        </p:nvPicPr>
        <p:blipFill>
          <a:blip r:embed="rId2">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14710787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atellite-image-of-south-america.jpg"/>
          <p:cNvPicPr>
            <a:picLocks noGrp="1" noChangeAspect="1"/>
          </p:cNvPicPr>
          <p:nvPr>
            <p:ph idx="1"/>
          </p:nvPr>
        </p:nvPicPr>
        <p:blipFill>
          <a:blip r:embed="rId2">
            <a:extLst>
              <a:ext uri="{28A0092B-C50C-407E-A947-70E740481C1C}">
                <a14:useLocalDpi xmlns:a14="http://schemas.microsoft.com/office/drawing/2010/main" val="0"/>
              </a:ext>
            </a:extLst>
          </a:blip>
          <a:srcRect l="-41009" r="-41009"/>
          <a:stretch>
            <a:fillRect/>
          </a:stretch>
        </p:blipFill>
        <p:spPr/>
      </p:pic>
    </p:spTree>
    <p:extLst>
      <p:ext uri="{BB962C8B-B14F-4D97-AF65-F5344CB8AC3E}">
        <p14:creationId xmlns:p14="http://schemas.microsoft.com/office/powerpoint/2010/main" val="2485739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60.JPG"/>
          <p:cNvPicPr>
            <a:picLocks noGrp="1" noChangeAspect="1"/>
          </p:cNvPicPr>
          <p:nvPr>
            <p:ph idx="1"/>
          </p:nvPr>
        </p:nvPicPr>
        <p:blipFill>
          <a:blip r:embed="rId2">
            <a:extLst>
              <a:ext uri="{28A0092B-C50C-407E-A947-70E740481C1C}">
                <a14:useLocalDpi xmlns:a14="http://schemas.microsoft.com/office/drawing/2010/main" val="0"/>
              </a:ext>
            </a:extLst>
          </a:blip>
          <a:srcRect l="-18257" r="-18257"/>
          <a:stretch>
            <a:fillRect/>
          </a:stretch>
        </p:blipFill>
        <p:spPr>
          <a:xfrm rot="5400000">
            <a:off x="765175" y="2070846"/>
            <a:ext cx="7612064" cy="4182035"/>
          </a:xfrm>
        </p:spPr>
      </p:pic>
    </p:spTree>
    <p:extLst>
      <p:ext uri="{BB962C8B-B14F-4D97-AF65-F5344CB8AC3E}">
        <p14:creationId xmlns:p14="http://schemas.microsoft.com/office/powerpoint/2010/main" val="2699647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61.JPG"/>
          <p:cNvPicPr>
            <a:picLocks noGrp="1" noChangeAspect="1"/>
          </p:cNvPicPr>
          <p:nvPr>
            <p:ph idx="1"/>
          </p:nvPr>
        </p:nvPicPr>
        <p:blipFill>
          <a:blip r:embed="rId2">
            <a:extLst>
              <a:ext uri="{28A0092B-C50C-407E-A947-70E740481C1C}">
                <a14:useLocalDpi xmlns:a14="http://schemas.microsoft.com/office/drawing/2010/main" val="0"/>
              </a:ext>
            </a:extLst>
          </a:blip>
          <a:srcRect l="-18257" r="-18257"/>
          <a:stretch>
            <a:fillRect/>
          </a:stretch>
        </p:blipFill>
        <p:spPr>
          <a:xfrm rot="5400000">
            <a:off x="765175" y="2070846"/>
            <a:ext cx="7612064" cy="4182035"/>
          </a:xfrm>
        </p:spPr>
      </p:pic>
    </p:spTree>
    <p:extLst>
      <p:ext uri="{BB962C8B-B14F-4D97-AF65-F5344CB8AC3E}">
        <p14:creationId xmlns:p14="http://schemas.microsoft.com/office/powerpoint/2010/main" val="15923592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62.JPG"/>
          <p:cNvPicPr>
            <a:picLocks noGrp="1" noChangeAspect="1"/>
          </p:cNvPicPr>
          <p:nvPr>
            <p:ph idx="1"/>
          </p:nvPr>
        </p:nvPicPr>
        <p:blipFill>
          <a:blip r:embed="rId2">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32947357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63.JPG"/>
          <p:cNvPicPr>
            <a:picLocks noGrp="1" noChangeAspect="1"/>
          </p:cNvPicPr>
          <p:nvPr>
            <p:ph idx="1"/>
          </p:nvPr>
        </p:nvPicPr>
        <p:blipFill>
          <a:blip r:embed="rId2">
            <a:extLst>
              <a:ext uri="{28A0092B-C50C-407E-A947-70E740481C1C}">
                <a14:useLocalDpi xmlns:a14="http://schemas.microsoft.com/office/drawing/2010/main" val="0"/>
              </a:ext>
            </a:extLst>
          </a:blip>
          <a:srcRect l="-18257" r="-18257"/>
          <a:stretch>
            <a:fillRect/>
          </a:stretch>
        </p:blipFill>
        <p:spPr>
          <a:xfrm rot="5400000">
            <a:off x="765175" y="2070846"/>
            <a:ext cx="7612064" cy="4182035"/>
          </a:xfrm>
        </p:spPr>
      </p:pic>
    </p:spTree>
    <p:extLst>
      <p:ext uri="{BB962C8B-B14F-4D97-AF65-F5344CB8AC3E}">
        <p14:creationId xmlns:p14="http://schemas.microsoft.com/office/powerpoint/2010/main" val="12654060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taking you with me!</a:t>
            </a:r>
            <a:endParaRPr lang="en-US" dirty="0"/>
          </a:p>
        </p:txBody>
      </p:sp>
      <p:pic>
        <p:nvPicPr>
          <p:cNvPr id="4" name="Content Placeholder 3" descr="IMG_0864.JPG"/>
          <p:cNvPicPr>
            <a:picLocks noGrp="1" noChangeAspect="1"/>
          </p:cNvPicPr>
          <p:nvPr>
            <p:ph idx="1"/>
          </p:nvPr>
        </p:nvPicPr>
        <p:blipFill>
          <a:blip r:embed="rId2">
            <a:extLst>
              <a:ext uri="{28A0092B-C50C-407E-A947-70E740481C1C}">
                <a14:useLocalDpi xmlns:a14="http://schemas.microsoft.com/office/drawing/2010/main" val="0"/>
              </a:ext>
            </a:extLst>
          </a:blip>
          <a:srcRect l="-18257" r="-18257"/>
          <a:stretch>
            <a:fillRect/>
          </a:stretch>
        </p:blipFill>
        <p:spPr>
          <a:xfrm rot="5400000">
            <a:off x="765175" y="2070846"/>
            <a:ext cx="7612064" cy="4182035"/>
          </a:xfrm>
        </p:spPr>
      </p:pic>
    </p:spTree>
    <p:extLst>
      <p:ext uri="{BB962C8B-B14F-4D97-AF65-F5344CB8AC3E}">
        <p14:creationId xmlns:p14="http://schemas.microsoft.com/office/powerpoint/2010/main" val="37583777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Antarctic </a:t>
            </a:r>
            <a:r>
              <a:rPr lang="en-US" smtClean="0"/>
              <a:t>Flags made by </a:t>
            </a:r>
            <a:r>
              <a:rPr lang="en-US" dirty="0" smtClean="0"/>
              <a:t>Bach students</a:t>
            </a:r>
            <a:endParaRPr lang="en-US" dirty="0"/>
          </a:p>
        </p:txBody>
      </p:sp>
      <p:pic>
        <p:nvPicPr>
          <p:cNvPr id="4" name="Content Placeholder 3" descr="IMG_0865.JPG"/>
          <p:cNvPicPr>
            <a:picLocks noGrp="1" noChangeAspect="1"/>
          </p:cNvPicPr>
          <p:nvPr>
            <p:ph idx="1"/>
          </p:nvPr>
        </p:nvPicPr>
        <p:blipFill>
          <a:blip r:embed="rId2">
            <a:extLst>
              <a:ext uri="{28A0092B-C50C-407E-A947-70E740481C1C}">
                <a14:useLocalDpi xmlns:a14="http://schemas.microsoft.com/office/drawing/2010/main" val="0"/>
              </a:ext>
            </a:extLst>
          </a:blip>
          <a:srcRect l="-18257" r="-18257"/>
          <a:stretch>
            <a:fillRect/>
          </a:stretch>
        </p:blipFill>
        <p:spPr>
          <a:xfrm rot="5400000">
            <a:off x="882216" y="2732450"/>
            <a:ext cx="7092579" cy="3896632"/>
          </a:xfrm>
        </p:spPr>
      </p:pic>
    </p:spTree>
    <p:extLst>
      <p:ext uri="{BB962C8B-B14F-4D97-AF65-F5344CB8AC3E}">
        <p14:creationId xmlns:p14="http://schemas.microsoft.com/office/powerpoint/2010/main" val="34470688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effectLst/>
              </a:rPr>
              <a:t>Blog:  </a:t>
            </a:r>
            <a:r>
              <a:rPr lang="en-US" u="sng" dirty="0" smtClean="0">
                <a:effectLst/>
                <a:hlinkClick r:id="rId2"/>
              </a:rPr>
              <a:t>www.wondersofthesouth.weebly.com</a:t>
            </a:r>
            <a:endParaRPr lang="en-US" dirty="0">
              <a:effectLst/>
            </a:endParaRPr>
          </a:p>
          <a:p>
            <a:r>
              <a:rPr lang="en-US" dirty="0" smtClean="0">
                <a:effectLst/>
              </a:rPr>
              <a:t> Assist researchers by counting penguins</a:t>
            </a:r>
            <a:r>
              <a:rPr lang="en-US" dirty="0">
                <a:effectLst/>
              </a:rPr>
              <a:t>:  </a:t>
            </a:r>
            <a:r>
              <a:rPr lang="en-US" dirty="0">
                <a:effectLst/>
                <a:hlinkClick r:id="rId3"/>
              </a:rPr>
              <a:t>https://</a:t>
            </a:r>
            <a:r>
              <a:rPr lang="en-US" dirty="0" smtClean="0">
                <a:effectLst/>
                <a:hlinkClick r:id="rId3"/>
              </a:rPr>
              <a:t>www.penguinwatch.org</a:t>
            </a:r>
            <a:endParaRPr lang="en-US" dirty="0">
              <a:effectLst/>
            </a:endParaRPr>
          </a:p>
          <a:p>
            <a:r>
              <a:rPr lang="en-US" dirty="0">
                <a:effectLst/>
              </a:rPr>
              <a:t>Calculate locations with latitude and longitude. </a:t>
            </a:r>
            <a:r>
              <a:rPr lang="en-US" dirty="0" smtClean="0">
                <a:effectLst/>
              </a:rPr>
              <a:t> Ship’s location</a:t>
            </a:r>
            <a:r>
              <a:rPr lang="en-US" dirty="0">
                <a:effectLst/>
              </a:rPr>
              <a:t>:  </a:t>
            </a:r>
            <a:r>
              <a:rPr lang="en-US" dirty="0">
                <a:effectLst/>
                <a:hlinkClick r:id="rId4"/>
              </a:rPr>
              <a:t>http://www.sea-scanner.com/schiffsposition.php?schiff=Seabourn+</a:t>
            </a:r>
            <a:r>
              <a:rPr lang="en-US" dirty="0" smtClean="0">
                <a:effectLst/>
                <a:hlinkClick r:id="rId4"/>
              </a:rPr>
              <a:t>Quest</a:t>
            </a:r>
            <a:endParaRPr lang="en-US" dirty="0">
              <a:effectLst/>
            </a:endParaRPr>
          </a:p>
          <a:p>
            <a:r>
              <a:rPr lang="en-US" dirty="0">
                <a:effectLst/>
              </a:rPr>
              <a:t>Estimate and then compute air miles and ship miles traveled. </a:t>
            </a:r>
          </a:p>
          <a:p>
            <a:r>
              <a:rPr lang="en-US" dirty="0">
                <a:effectLst/>
              </a:rPr>
              <a:t>Use Google Earth to follow journey</a:t>
            </a:r>
            <a:r>
              <a:rPr lang="en-US" dirty="0" smtClean="0">
                <a:effectLst/>
              </a:rPr>
              <a:t>.</a:t>
            </a:r>
            <a:endParaRPr lang="en-US" dirty="0">
              <a:effectLst/>
            </a:endParaRPr>
          </a:p>
          <a:p>
            <a:r>
              <a:rPr lang="en-US" dirty="0">
                <a:effectLst/>
              </a:rPr>
              <a:t>Look at the currency in these different countries. Calculate a rate of exchange with US$</a:t>
            </a:r>
            <a:r>
              <a:rPr lang="en-US" dirty="0" smtClean="0">
                <a:effectLst/>
              </a:rPr>
              <a:t>.</a:t>
            </a:r>
          </a:p>
          <a:p>
            <a:pPr marL="0" indent="0">
              <a:buNone/>
            </a:pPr>
            <a:endParaRPr lang="en-US" dirty="0">
              <a:effectLst/>
            </a:endParaRPr>
          </a:p>
          <a:p>
            <a:endParaRPr lang="en-US" dirty="0"/>
          </a:p>
        </p:txBody>
      </p:sp>
    </p:spTree>
    <p:extLst>
      <p:ext uri="{BB962C8B-B14F-4D97-AF65-F5344CB8AC3E}">
        <p14:creationId xmlns:p14="http://schemas.microsoft.com/office/powerpoint/2010/main" val="633200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ntarctica.jpg"/>
          <p:cNvPicPr>
            <a:picLocks noGrp="1" noChangeAspect="1"/>
          </p:cNvPicPr>
          <p:nvPr>
            <p:ph idx="1"/>
          </p:nvPr>
        </p:nvPicPr>
        <p:blipFill>
          <a:blip r:embed="rId2">
            <a:extLst>
              <a:ext uri="{28A0092B-C50C-407E-A947-70E740481C1C}">
                <a14:useLocalDpi xmlns:a14="http://schemas.microsoft.com/office/drawing/2010/main" val="0"/>
              </a:ext>
            </a:extLst>
          </a:blip>
          <a:srcRect l="-41009" r="-41009"/>
          <a:stretch>
            <a:fillRect/>
          </a:stretch>
        </p:blipFill>
        <p:spPr/>
      </p:pic>
    </p:spTree>
    <p:extLst>
      <p:ext uri="{BB962C8B-B14F-4D97-AF65-F5344CB8AC3E}">
        <p14:creationId xmlns:p14="http://schemas.microsoft.com/office/powerpoint/2010/main" val="5963860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0854.JPG"/>
          <p:cNvPicPr>
            <a:picLocks noGrp="1" noChangeAspect="1"/>
          </p:cNvPicPr>
          <p:nvPr>
            <p:ph idx="1"/>
          </p:nvPr>
        </p:nvPicPr>
        <p:blipFill>
          <a:blip r:embed="rId2">
            <a:extLst>
              <a:ext uri="{28A0092B-C50C-407E-A947-70E740481C1C}">
                <a14:useLocalDpi xmlns:a14="http://schemas.microsoft.com/office/drawing/2010/main" val="0"/>
              </a:ext>
            </a:extLst>
          </a:blip>
          <a:srcRect l="-18257" r="-18257"/>
          <a:stretch>
            <a:fillRect/>
          </a:stretch>
        </p:blipFill>
        <p:spPr>
          <a:xfrm rot="5400000">
            <a:off x="765175" y="2070846"/>
            <a:ext cx="7612064" cy="4182035"/>
          </a:xfrm>
        </p:spPr>
      </p:pic>
    </p:spTree>
    <p:extLst>
      <p:ext uri="{BB962C8B-B14F-4D97-AF65-F5344CB8AC3E}">
        <p14:creationId xmlns:p14="http://schemas.microsoft.com/office/powerpoint/2010/main" val="36698501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Passport Activity</a:t>
            </a:r>
            <a:endParaRPr lang="en-US" dirty="0"/>
          </a:p>
        </p:txBody>
      </p:sp>
      <p:sp>
        <p:nvSpPr>
          <p:cNvPr id="3" name="Content Placeholder 2"/>
          <p:cNvSpPr>
            <a:spLocks noGrp="1"/>
          </p:cNvSpPr>
          <p:nvPr>
            <p:ph idx="1"/>
          </p:nvPr>
        </p:nvSpPr>
        <p:spPr/>
        <p:txBody>
          <a:bodyPr/>
          <a:lstStyle/>
          <a:p>
            <a:r>
              <a:rPr lang="en-US" dirty="0">
                <a:effectLst/>
              </a:rPr>
              <a:t>December </a:t>
            </a:r>
            <a:r>
              <a:rPr lang="en-US" dirty="0" smtClean="0">
                <a:effectLst/>
              </a:rPr>
              <a:t>16 </a:t>
            </a:r>
            <a:r>
              <a:rPr lang="en-US" dirty="0">
                <a:effectLst/>
              </a:rPr>
              <a:t>– </a:t>
            </a:r>
            <a:r>
              <a:rPr lang="en-US" dirty="0" smtClean="0">
                <a:effectLst/>
              </a:rPr>
              <a:t>Tomorrow Mrs</a:t>
            </a:r>
            <a:r>
              <a:rPr lang="en-US" dirty="0">
                <a:effectLst/>
              </a:rPr>
              <a:t>. Gleason will leave Michigan and fly in a jet to Miami, Florida and then to Santiago, Chile. She will cross the equator and enter the southern hemisphere and then land on the continent of South America, in the country of Chile, and the city of Santiago. You may put a South America sticker in your passport and color in the country of Chile. You can also start tracking our journey on the world map, showing a line from Michigan to Chile in pencil</a:t>
            </a:r>
            <a:r>
              <a:rPr lang="en-US" dirty="0" smtClean="0">
                <a:effectLst/>
              </a:rPr>
              <a:t>. What do you think the season is in the southern hemisphere?</a:t>
            </a:r>
            <a:endParaRPr lang="en-US" dirty="0">
              <a:effectLst/>
            </a:endParaRPr>
          </a:p>
          <a:p>
            <a:endParaRPr lang="en-US" dirty="0"/>
          </a:p>
        </p:txBody>
      </p:sp>
    </p:spTree>
    <p:extLst>
      <p:ext uri="{BB962C8B-B14F-4D97-AF65-F5344CB8AC3E}">
        <p14:creationId xmlns:p14="http://schemas.microsoft.com/office/powerpoint/2010/main" val="8524182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December 19 – Our ship, the </a:t>
            </a:r>
            <a:r>
              <a:rPr lang="en-US" dirty="0" err="1">
                <a:effectLst/>
              </a:rPr>
              <a:t>Seabourn</a:t>
            </a:r>
            <a:r>
              <a:rPr lang="en-US" dirty="0">
                <a:effectLst/>
              </a:rPr>
              <a:t> Quest, departed from Valparaiso, Chile and starting heading south in the Pacific Ocean. It is time to stamp your passport! Mrs. Gleason is seeing many mountains and glaciers along the way. The Andes Mountains are a long mountain range that can be seen throughout Chile. Perhaps you would like to write an interesting fact about Chile in your passport. You can also draw a picture of a ship in your passport, and give it a name that you think would be appropriate for an exploration ship.</a:t>
            </a:r>
          </a:p>
          <a:p>
            <a:endParaRPr lang="en-US" dirty="0"/>
          </a:p>
        </p:txBody>
      </p:sp>
      <p:pic>
        <p:nvPicPr>
          <p:cNvPr id="4" name="Picture 3" descr="4188114104636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411" y="105681"/>
            <a:ext cx="2990087" cy="1965165"/>
          </a:xfrm>
          <a:prstGeom prst="rect">
            <a:avLst/>
          </a:prstGeom>
        </p:spPr>
      </p:pic>
    </p:spTree>
    <p:extLst>
      <p:ext uri="{BB962C8B-B14F-4D97-AF65-F5344CB8AC3E}">
        <p14:creationId xmlns:p14="http://schemas.microsoft.com/office/powerpoint/2010/main" val="1979339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Seabourn</a:t>
            </a:r>
            <a:r>
              <a:rPr lang="en-US" dirty="0" smtClean="0"/>
              <a:t> Quest</a:t>
            </a:r>
            <a:endParaRPr lang="en-US" dirty="0"/>
          </a:p>
        </p:txBody>
      </p:sp>
      <p:pic>
        <p:nvPicPr>
          <p:cNvPr id="5" name="Content Placeholder 4" descr="seabourn-quest-seabourn-cruise-ship-photos-2015-01-20-at-antarctica.jpg"/>
          <p:cNvPicPr>
            <a:picLocks noGrp="1" noChangeAspect="1"/>
          </p:cNvPicPr>
          <p:nvPr>
            <p:ph idx="1"/>
          </p:nvPr>
        </p:nvPicPr>
        <p:blipFill>
          <a:blip r:embed="rId2">
            <a:extLst>
              <a:ext uri="{28A0092B-C50C-407E-A947-70E740481C1C}">
                <a14:useLocalDpi xmlns:a14="http://schemas.microsoft.com/office/drawing/2010/main" val="0"/>
              </a:ext>
            </a:extLst>
          </a:blip>
          <a:srcRect t="8815" b="8815"/>
          <a:stretch>
            <a:fillRect/>
          </a:stretch>
        </p:blipFill>
        <p:spPr/>
      </p:pic>
    </p:spTree>
    <p:extLst>
      <p:ext uri="{BB962C8B-B14F-4D97-AF65-F5344CB8AC3E}">
        <p14:creationId xmlns:p14="http://schemas.microsoft.com/office/powerpoint/2010/main" val="40733820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December 20 – Every port we pull into has many flags flying. Would you like to draw a flag, or put a flag sticker in your passport?</a:t>
            </a:r>
          </a:p>
          <a:p>
            <a:r>
              <a:rPr lang="en-US" dirty="0" smtClean="0"/>
              <a:t>Don’t forget to check for updates in Mrs. Gleason’s Blog: </a:t>
            </a:r>
            <a:r>
              <a:rPr lang="en-US" dirty="0" smtClean="0">
                <a:hlinkClick r:id="rId2"/>
              </a:rPr>
              <a:t>www.wondersofthesouth.weebly.com</a:t>
            </a:r>
            <a:endParaRPr lang="en-US" dirty="0" smtClean="0"/>
          </a:p>
          <a:p>
            <a:endParaRPr lang="en-US" dirty="0"/>
          </a:p>
        </p:txBody>
      </p:sp>
    </p:spTree>
    <p:extLst>
      <p:ext uri="{BB962C8B-B14F-4D97-AF65-F5344CB8AC3E}">
        <p14:creationId xmlns:p14="http://schemas.microsoft.com/office/powerpoint/2010/main" val="22537590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effectLst/>
              </a:rPr>
              <a:t>December 21 – Today Mrs. Gleason is going to Peninsula Valdez, a place where there are many Right Whales and Orca Whales. Maybe you would like to draw a picture of a whale  in your passport, or make a list of all the types of whales you have heard of. Whales are mammals that live in the sea! </a:t>
            </a:r>
          </a:p>
          <a:p>
            <a:endParaRPr lang="en-US" dirty="0"/>
          </a:p>
        </p:txBody>
      </p:sp>
    </p:spTree>
    <p:extLst>
      <p:ext uri="{BB962C8B-B14F-4D97-AF65-F5344CB8AC3E}">
        <p14:creationId xmlns:p14="http://schemas.microsoft.com/office/powerpoint/2010/main" val="31797525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171</TotalTime>
  <Words>1013</Words>
  <Application>Microsoft Macintosh PowerPoint</Application>
  <PresentationFormat>On-screen Show (4:3)</PresentationFormat>
  <Paragraphs>27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Habitat</vt:lpstr>
      <vt:lpstr>Joining the Journey South to Patagonia and Antarctica</vt:lpstr>
      <vt:lpstr>PowerPoint Presentation</vt:lpstr>
      <vt:lpstr>PowerPoint Presentation</vt:lpstr>
      <vt:lpstr>PowerPoint Presentation</vt:lpstr>
      <vt:lpstr>Passport Activity</vt:lpstr>
      <vt:lpstr>PowerPoint Presentation</vt:lpstr>
      <vt:lpstr>Seabourn 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taking you with me!</vt:lpstr>
      <vt:lpstr>Antarctic Flags made by Bach students</vt:lpstr>
      <vt:lpstr>Extensions</vt:lpstr>
    </vt:vector>
  </TitlesOfParts>
  <Company>Ann Arbor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Joining the Journey South</dc:title>
  <dc:creator>AAPS Information Technology Department</dc:creator>
  <cp:lastModifiedBy>AAPS Information Technology Department</cp:lastModifiedBy>
  <cp:revision>19</cp:revision>
  <dcterms:created xsi:type="dcterms:W3CDTF">2016-11-29T14:32:48Z</dcterms:created>
  <dcterms:modified xsi:type="dcterms:W3CDTF">2016-11-30T23:53:39Z</dcterms:modified>
</cp:coreProperties>
</file>